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58" r:id="rId4"/>
    <p:sldId id="257" r:id="rId5"/>
    <p:sldId id="259" r:id="rId6"/>
    <p:sldId id="260" r:id="rId7"/>
    <p:sldId id="262" r:id="rId8"/>
    <p:sldId id="263" r:id="rId9"/>
    <p:sldId id="266" r:id="rId10"/>
    <p:sldId id="26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436" autoAdjust="0"/>
  </p:normalViewPr>
  <p:slideViewPr>
    <p:cSldViewPr snapToGrid="0">
      <p:cViewPr varScale="1">
        <p:scale>
          <a:sx n="57" d="100"/>
          <a:sy n="57" d="100"/>
        </p:scale>
        <p:origin x="9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E3594-536C-4459-9C72-305FD1B05DBD}" type="doc">
      <dgm:prSet loTypeId="urn:microsoft.com/office/officeart/2005/8/layout/hProcess9" loCatId="process" qsTypeId="urn:microsoft.com/office/officeart/2005/8/quickstyle/simple1" qsCatId="simple" csTypeId="urn:microsoft.com/office/officeart/2005/8/colors/accent1_2" csCatId="accent1" phldr="1"/>
      <dgm:spPr/>
    </dgm:pt>
    <dgm:pt modelId="{40639531-D13F-445A-87B9-CDBF198FD8D6}">
      <dgm:prSet phldrT="[Text]"/>
      <dgm:spPr/>
      <dgm:t>
        <a:bodyPr/>
        <a:lstStyle/>
        <a:p>
          <a:r>
            <a:rPr lang="en-US" dirty="0" smtClean="0"/>
            <a:t>Diagnose</a:t>
          </a:r>
          <a:endParaRPr lang="en-US" dirty="0"/>
        </a:p>
      </dgm:t>
    </dgm:pt>
    <dgm:pt modelId="{EC63BB17-94A1-4272-A381-53A1CC0365B5}" type="parTrans" cxnId="{FAE9CF67-5594-4A8E-B4B3-5346D0CF0270}">
      <dgm:prSet/>
      <dgm:spPr/>
      <dgm:t>
        <a:bodyPr/>
        <a:lstStyle/>
        <a:p>
          <a:endParaRPr lang="en-US"/>
        </a:p>
      </dgm:t>
    </dgm:pt>
    <dgm:pt modelId="{5C97C3DB-021A-4C53-814D-FA1D7B47EE67}" type="sibTrans" cxnId="{FAE9CF67-5594-4A8E-B4B3-5346D0CF0270}">
      <dgm:prSet/>
      <dgm:spPr/>
      <dgm:t>
        <a:bodyPr/>
        <a:lstStyle/>
        <a:p>
          <a:endParaRPr lang="en-US"/>
        </a:p>
      </dgm:t>
    </dgm:pt>
    <dgm:pt modelId="{3B9333BF-E201-4B6E-A24B-08F8DD0A2080}">
      <dgm:prSet phldrT="[Text]"/>
      <dgm:spPr/>
      <dgm:t>
        <a:bodyPr/>
        <a:lstStyle/>
        <a:p>
          <a:r>
            <a:rPr lang="en-US" dirty="0" smtClean="0"/>
            <a:t>Design</a:t>
          </a:r>
          <a:endParaRPr lang="en-US" dirty="0"/>
        </a:p>
      </dgm:t>
    </dgm:pt>
    <dgm:pt modelId="{6EE4F986-BA43-44CD-8A49-D5DF4A140853}" type="parTrans" cxnId="{AA3A8596-C298-4444-92CC-FAFDF5BCB73E}">
      <dgm:prSet/>
      <dgm:spPr/>
      <dgm:t>
        <a:bodyPr/>
        <a:lstStyle/>
        <a:p>
          <a:endParaRPr lang="en-US"/>
        </a:p>
      </dgm:t>
    </dgm:pt>
    <dgm:pt modelId="{12ECDD8D-99D1-4A83-A5C4-A5C8A6538291}" type="sibTrans" cxnId="{AA3A8596-C298-4444-92CC-FAFDF5BCB73E}">
      <dgm:prSet/>
      <dgm:spPr/>
      <dgm:t>
        <a:bodyPr/>
        <a:lstStyle/>
        <a:p>
          <a:endParaRPr lang="en-US"/>
        </a:p>
      </dgm:t>
    </dgm:pt>
    <dgm:pt modelId="{0F3C5ABD-DCBD-490B-BC30-FBC6C5A0AE8B}">
      <dgm:prSet phldrT="[Text]"/>
      <dgm:spPr/>
      <dgm:t>
        <a:bodyPr/>
        <a:lstStyle/>
        <a:p>
          <a:r>
            <a:rPr lang="en-US" dirty="0" smtClean="0"/>
            <a:t>Test/ Implement</a:t>
          </a:r>
          <a:endParaRPr lang="en-US" dirty="0"/>
        </a:p>
      </dgm:t>
    </dgm:pt>
    <dgm:pt modelId="{18ABB327-EFCE-441E-8ED6-0E0952A81514}" type="parTrans" cxnId="{9C5FE47E-1622-4ADA-BC16-3438B158CADB}">
      <dgm:prSet/>
      <dgm:spPr/>
      <dgm:t>
        <a:bodyPr/>
        <a:lstStyle/>
        <a:p>
          <a:endParaRPr lang="en-US"/>
        </a:p>
      </dgm:t>
    </dgm:pt>
    <dgm:pt modelId="{53783982-834D-40CA-B7B3-8B49C39A2944}" type="sibTrans" cxnId="{9C5FE47E-1622-4ADA-BC16-3438B158CADB}">
      <dgm:prSet/>
      <dgm:spPr/>
      <dgm:t>
        <a:bodyPr/>
        <a:lstStyle/>
        <a:p>
          <a:endParaRPr lang="en-US"/>
        </a:p>
      </dgm:t>
    </dgm:pt>
    <dgm:pt modelId="{50C4A035-E435-4696-923F-FAAC00AC39BA}">
      <dgm:prSet/>
      <dgm:spPr/>
      <dgm:t>
        <a:bodyPr/>
        <a:lstStyle/>
        <a:p>
          <a:r>
            <a:rPr lang="en-US" dirty="0" smtClean="0"/>
            <a:t>Sustain</a:t>
          </a:r>
          <a:endParaRPr lang="en-US" dirty="0"/>
        </a:p>
      </dgm:t>
    </dgm:pt>
    <dgm:pt modelId="{D3B4C2D2-2F82-4610-BA22-B074C83B7622}" type="parTrans" cxnId="{85715848-1E5C-42F8-9792-8462359EC8C4}">
      <dgm:prSet/>
      <dgm:spPr/>
      <dgm:t>
        <a:bodyPr/>
        <a:lstStyle/>
        <a:p>
          <a:endParaRPr lang="en-US"/>
        </a:p>
      </dgm:t>
    </dgm:pt>
    <dgm:pt modelId="{F323A219-075A-40F1-9D1F-E843586C9935}" type="sibTrans" cxnId="{85715848-1E5C-42F8-9792-8462359EC8C4}">
      <dgm:prSet/>
      <dgm:spPr/>
      <dgm:t>
        <a:bodyPr/>
        <a:lstStyle/>
        <a:p>
          <a:endParaRPr lang="en-US"/>
        </a:p>
      </dgm:t>
    </dgm:pt>
    <dgm:pt modelId="{81F93569-7A73-4D6D-AC0D-526E9BAAC918}" type="pres">
      <dgm:prSet presAssocID="{04EE3594-536C-4459-9C72-305FD1B05DBD}" presName="CompostProcess" presStyleCnt="0">
        <dgm:presLayoutVars>
          <dgm:dir/>
          <dgm:resizeHandles val="exact"/>
        </dgm:presLayoutVars>
      </dgm:prSet>
      <dgm:spPr/>
    </dgm:pt>
    <dgm:pt modelId="{90E51C8A-70B8-41EC-A05E-D76EF6C3BA30}" type="pres">
      <dgm:prSet presAssocID="{04EE3594-536C-4459-9C72-305FD1B05DBD}" presName="arrow" presStyleLbl="bgShp" presStyleIdx="0" presStyleCnt="1"/>
      <dgm:spPr/>
    </dgm:pt>
    <dgm:pt modelId="{F8A5A305-854C-4723-B864-4A39F8F89862}" type="pres">
      <dgm:prSet presAssocID="{04EE3594-536C-4459-9C72-305FD1B05DBD}" presName="linearProcess" presStyleCnt="0"/>
      <dgm:spPr/>
    </dgm:pt>
    <dgm:pt modelId="{1B0E7D1B-CECB-4577-896F-4DC6CA42777B}" type="pres">
      <dgm:prSet presAssocID="{40639531-D13F-445A-87B9-CDBF198FD8D6}" presName="textNode" presStyleLbl="node1" presStyleIdx="0" presStyleCnt="4">
        <dgm:presLayoutVars>
          <dgm:bulletEnabled val="1"/>
        </dgm:presLayoutVars>
      </dgm:prSet>
      <dgm:spPr/>
      <dgm:t>
        <a:bodyPr/>
        <a:lstStyle/>
        <a:p>
          <a:endParaRPr lang="en-US"/>
        </a:p>
      </dgm:t>
    </dgm:pt>
    <dgm:pt modelId="{C741D46C-264B-4CE2-8B08-3E6D62C03490}" type="pres">
      <dgm:prSet presAssocID="{5C97C3DB-021A-4C53-814D-FA1D7B47EE67}" presName="sibTrans" presStyleCnt="0"/>
      <dgm:spPr/>
    </dgm:pt>
    <dgm:pt modelId="{34E0DE0D-E33C-47A4-9ECC-DA7D5C34B019}" type="pres">
      <dgm:prSet presAssocID="{3B9333BF-E201-4B6E-A24B-08F8DD0A2080}" presName="textNode" presStyleLbl="node1" presStyleIdx="1" presStyleCnt="4">
        <dgm:presLayoutVars>
          <dgm:bulletEnabled val="1"/>
        </dgm:presLayoutVars>
      </dgm:prSet>
      <dgm:spPr/>
      <dgm:t>
        <a:bodyPr/>
        <a:lstStyle/>
        <a:p>
          <a:endParaRPr lang="en-US"/>
        </a:p>
      </dgm:t>
    </dgm:pt>
    <dgm:pt modelId="{D22D0557-C632-42BE-9B69-D7B9ABB18E5B}" type="pres">
      <dgm:prSet presAssocID="{12ECDD8D-99D1-4A83-A5C4-A5C8A6538291}" presName="sibTrans" presStyleCnt="0"/>
      <dgm:spPr/>
    </dgm:pt>
    <dgm:pt modelId="{04E51DEB-8C32-4D98-9309-46E293D94635}" type="pres">
      <dgm:prSet presAssocID="{0F3C5ABD-DCBD-490B-BC30-FBC6C5A0AE8B}" presName="textNode" presStyleLbl="node1" presStyleIdx="2" presStyleCnt="4">
        <dgm:presLayoutVars>
          <dgm:bulletEnabled val="1"/>
        </dgm:presLayoutVars>
      </dgm:prSet>
      <dgm:spPr/>
      <dgm:t>
        <a:bodyPr/>
        <a:lstStyle/>
        <a:p>
          <a:endParaRPr lang="en-US"/>
        </a:p>
      </dgm:t>
    </dgm:pt>
    <dgm:pt modelId="{62287CA3-EE3C-4EB8-9A7E-057D9D587E8B}" type="pres">
      <dgm:prSet presAssocID="{53783982-834D-40CA-B7B3-8B49C39A2944}" presName="sibTrans" presStyleCnt="0"/>
      <dgm:spPr/>
    </dgm:pt>
    <dgm:pt modelId="{38367740-4D4A-4574-9D33-6A52F4D14D46}" type="pres">
      <dgm:prSet presAssocID="{50C4A035-E435-4696-923F-FAAC00AC39BA}" presName="textNode" presStyleLbl="node1" presStyleIdx="3" presStyleCnt="4">
        <dgm:presLayoutVars>
          <dgm:bulletEnabled val="1"/>
        </dgm:presLayoutVars>
      </dgm:prSet>
      <dgm:spPr/>
      <dgm:t>
        <a:bodyPr/>
        <a:lstStyle/>
        <a:p>
          <a:endParaRPr lang="en-US"/>
        </a:p>
      </dgm:t>
    </dgm:pt>
  </dgm:ptLst>
  <dgm:cxnLst>
    <dgm:cxn modelId="{AA3A8596-C298-4444-92CC-FAFDF5BCB73E}" srcId="{04EE3594-536C-4459-9C72-305FD1B05DBD}" destId="{3B9333BF-E201-4B6E-A24B-08F8DD0A2080}" srcOrd="1" destOrd="0" parTransId="{6EE4F986-BA43-44CD-8A49-D5DF4A140853}" sibTransId="{12ECDD8D-99D1-4A83-A5C4-A5C8A6538291}"/>
    <dgm:cxn modelId="{8249EA66-F6CC-4813-8CF3-A1A5B4B4306D}" type="presOf" srcId="{40639531-D13F-445A-87B9-CDBF198FD8D6}" destId="{1B0E7D1B-CECB-4577-896F-4DC6CA42777B}" srcOrd="0" destOrd="0" presId="urn:microsoft.com/office/officeart/2005/8/layout/hProcess9"/>
    <dgm:cxn modelId="{9C5FE47E-1622-4ADA-BC16-3438B158CADB}" srcId="{04EE3594-536C-4459-9C72-305FD1B05DBD}" destId="{0F3C5ABD-DCBD-490B-BC30-FBC6C5A0AE8B}" srcOrd="2" destOrd="0" parTransId="{18ABB327-EFCE-441E-8ED6-0E0952A81514}" sibTransId="{53783982-834D-40CA-B7B3-8B49C39A2944}"/>
    <dgm:cxn modelId="{963C2D99-796A-4698-A3B2-ABA2F1AC4F96}" type="presOf" srcId="{50C4A035-E435-4696-923F-FAAC00AC39BA}" destId="{38367740-4D4A-4574-9D33-6A52F4D14D46}" srcOrd="0" destOrd="0" presId="urn:microsoft.com/office/officeart/2005/8/layout/hProcess9"/>
    <dgm:cxn modelId="{A8B13C79-C387-4513-A7DD-D793AD40F7A0}" type="presOf" srcId="{3B9333BF-E201-4B6E-A24B-08F8DD0A2080}" destId="{34E0DE0D-E33C-47A4-9ECC-DA7D5C34B019}" srcOrd="0" destOrd="0" presId="urn:microsoft.com/office/officeart/2005/8/layout/hProcess9"/>
    <dgm:cxn modelId="{85715848-1E5C-42F8-9792-8462359EC8C4}" srcId="{04EE3594-536C-4459-9C72-305FD1B05DBD}" destId="{50C4A035-E435-4696-923F-FAAC00AC39BA}" srcOrd="3" destOrd="0" parTransId="{D3B4C2D2-2F82-4610-BA22-B074C83B7622}" sibTransId="{F323A219-075A-40F1-9D1F-E843586C9935}"/>
    <dgm:cxn modelId="{676EDB44-25D6-4295-A527-9993F7BEDA90}" type="presOf" srcId="{0F3C5ABD-DCBD-490B-BC30-FBC6C5A0AE8B}" destId="{04E51DEB-8C32-4D98-9309-46E293D94635}" srcOrd="0" destOrd="0" presId="urn:microsoft.com/office/officeart/2005/8/layout/hProcess9"/>
    <dgm:cxn modelId="{04322E2D-F8C2-472A-AAC9-08E2AC7D06CE}" type="presOf" srcId="{04EE3594-536C-4459-9C72-305FD1B05DBD}" destId="{81F93569-7A73-4D6D-AC0D-526E9BAAC918}" srcOrd="0" destOrd="0" presId="urn:microsoft.com/office/officeart/2005/8/layout/hProcess9"/>
    <dgm:cxn modelId="{FAE9CF67-5594-4A8E-B4B3-5346D0CF0270}" srcId="{04EE3594-536C-4459-9C72-305FD1B05DBD}" destId="{40639531-D13F-445A-87B9-CDBF198FD8D6}" srcOrd="0" destOrd="0" parTransId="{EC63BB17-94A1-4272-A381-53A1CC0365B5}" sibTransId="{5C97C3DB-021A-4C53-814D-FA1D7B47EE67}"/>
    <dgm:cxn modelId="{BCAD074C-4602-4449-82AA-53BE9343F8C4}" type="presParOf" srcId="{81F93569-7A73-4D6D-AC0D-526E9BAAC918}" destId="{90E51C8A-70B8-41EC-A05E-D76EF6C3BA30}" srcOrd="0" destOrd="0" presId="urn:microsoft.com/office/officeart/2005/8/layout/hProcess9"/>
    <dgm:cxn modelId="{C2F7CF5B-FE1F-4746-A5CC-686D47F22ED8}" type="presParOf" srcId="{81F93569-7A73-4D6D-AC0D-526E9BAAC918}" destId="{F8A5A305-854C-4723-B864-4A39F8F89862}" srcOrd="1" destOrd="0" presId="urn:microsoft.com/office/officeart/2005/8/layout/hProcess9"/>
    <dgm:cxn modelId="{7F81547B-CBC7-4598-B28E-85CA62D9D1CA}" type="presParOf" srcId="{F8A5A305-854C-4723-B864-4A39F8F89862}" destId="{1B0E7D1B-CECB-4577-896F-4DC6CA42777B}" srcOrd="0" destOrd="0" presId="urn:microsoft.com/office/officeart/2005/8/layout/hProcess9"/>
    <dgm:cxn modelId="{52DEBD3B-5705-417D-80CF-5A0C17C50934}" type="presParOf" srcId="{F8A5A305-854C-4723-B864-4A39F8F89862}" destId="{C741D46C-264B-4CE2-8B08-3E6D62C03490}" srcOrd="1" destOrd="0" presId="urn:microsoft.com/office/officeart/2005/8/layout/hProcess9"/>
    <dgm:cxn modelId="{48F1F856-B2D0-4941-95C8-AA3CC584EC67}" type="presParOf" srcId="{F8A5A305-854C-4723-B864-4A39F8F89862}" destId="{34E0DE0D-E33C-47A4-9ECC-DA7D5C34B019}" srcOrd="2" destOrd="0" presId="urn:microsoft.com/office/officeart/2005/8/layout/hProcess9"/>
    <dgm:cxn modelId="{A76947F7-38F5-4EB9-9DD4-FE4004B7452C}" type="presParOf" srcId="{F8A5A305-854C-4723-B864-4A39F8F89862}" destId="{D22D0557-C632-42BE-9B69-D7B9ABB18E5B}" srcOrd="3" destOrd="0" presId="urn:microsoft.com/office/officeart/2005/8/layout/hProcess9"/>
    <dgm:cxn modelId="{32BD9218-FE82-467D-B556-EAB0372B0FCB}" type="presParOf" srcId="{F8A5A305-854C-4723-B864-4A39F8F89862}" destId="{04E51DEB-8C32-4D98-9309-46E293D94635}" srcOrd="4" destOrd="0" presId="urn:microsoft.com/office/officeart/2005/8/layout/hProcess9"/>
    <dgm:cxn modelId="{EDCDDFE2-298F-4BD6-B54E-A5A689539872}" type="presParOf" srcId="{F8A5A305-854C-4723-B864-4A39F8F89862}" destId="{62287CA3-EE3C-4EB8-9A7E-057D9D587E8B}" srcOrd="5" destOrd="0" presId="urn:microsoft.com/office/officeart/2005/8/layout/hProcess9"/>
    <dgm:cxn modelId="{3C7330B6-E234-4AA9-B7B7-5DCC7DDDCD1C}" type="presParOf" srcId="{F8A5A305-854C-4723-B864-4A39F8F89862}" destId="{38367740-4D4A-4574-9D33-6A52F4D14D4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51C8A-70B8-41EC-A05E-D76EF6C3BA30}">
      <dsp:nvSpPr>
        <dsp:cNvPr id="0" name=""/>
        <dsp:cNvSpPr/>
      </dsp:nvSpPr>
      <dsp:spPr>
        <a:xfrm>
          <a:off x="609599" y="0"/>
          <a:ext cx="6908800" cy="36948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E7D1B-CECB-4577-896F-4DC6CA42777B}">
      <dsp:nvSpPr>
        <dsp:cNvPr id="0" name=""/>
        <dsp:cNvSpPr/>
      </dsp:nvSpPr>
      <dsp:spPr>
        <a:xfrm>
          <a:off x="3488" y="1108460"/>
          <a:ext cx="1941703" cy="1477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Diagnose</a:t>
          </a:r>
          <a:endParaRPr lang="en-US" sz="2400" kern="1200" dirty="0"/>
        </a:p>
      </dsp:txBody>
      <dsp:txXfrm>
        <a:off x="75635" y="1180607"/>
        <a:ext cx="1797409" cy="1333654"/>
      </dsp:txXfrm>
    </dsp:sp>
    <dsp:sp modelId="{34E0DE0D-E33C-47A4-9ECC-DA7D5C34B019}">
      <dsp:nvSpPr>
        <dsp:cNvPr id="0" name=""/>
        <dsp:cNvSpPr/>
      </dsp:nvSpPr>
      <dsp:spPr>
        <a:xfrm>
          <a:off x="2063261" y="1108460"/>
          <a:ext cx="1941703" cy="1477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Design</a:t>
          </a:r>
          <a:endParaRPr lang="en-US" sz="2400" kern="1200" dirty="0"/>
        </a:p>
      </dsp:txBody>
      <dsp:txXfrm>
        <a:off x="2135408" y="1180607"/>
        <a:ext cx="1797409" cy="1333654"/>
      </dsp:txXfrm>
    </dsp:sp>
    <dsp:sp modelId="{04E51DEB-8C32-4D98-9309-46E293D94635}">
      <dsp:nvSpPr>
        <dsp:cNvPr id="0" name=""/>
        <dsp:cNvSpPr/>
      </dsp:nvSpPr>
      <dsp:spPr>
        <a:xfrm>
          <a:off x="4123035" y="1108460"/>
          <a:ext cx="1941703" cy="1477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Test/ Implement</a:t>
          </a:r>
          <a:endParaRPr lang="en-US" sz="2400" kern="1200" dirty="0"/>
        </a:p>
      </dsp:txBody>
      <dsp:txXfrm>
        <a:off x="4195182" y="1180607"/>
        <a:ext cx="1797409" cy="1333654"/>
      </dsp:txXfrm>
    </dsp:sp>
    <dsp:sp modelId="{38367740-4D4A-4574-9D33-6A52F4D14D46}">
      <dsp:nvSpPr>
        <dsp:cNvPr id="0" name=""/>
        <dsp:cNvSpPr/>
      </dsp:nvSpPr>
      <dsp:spPr>
        <a:xfrm>
          <a:off x="6182808" y="1108460"/>
          <a:ext cx="1941703" cy="1477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Sustain</a:t>
          </a:r>
          <a:endParaRPr lang="en-US" sz="2400" kern="1200" dirty="0"/>
        </a:p>
      </dsp:txBody>
      <dsp:txXfrm>
        <a:off x="6254955" y="1180607"/>
        <a:ext cx="1797409" cy="13336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7DCFC-E09A-4BEF-9A48-015EF3978316}" type="datetimeFigureOut">
              <a:rPr lang="en-CA" smtClean="0"/>
              <a:t>2023-10-23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926E5-0AD4-4DDF-BFF7-DA4E150AF1FD}" type="slidenum">
              <a:rPr lang="en-CA" smtClean="0"/>
              <a:t>‹#›</a:t>
            </a:fld>
            <a:endParaRPr lang="en-CA"/>
          </a:p>
        </p:txBody>
      </p:sp>
    </p:spTree>
    <p:extLst>
      <p:ext uri="{BB962C8B-B14F-4D97-AF65-F5344CB8AC3E}">
        <p14:creationId xmlns:p14="http://schemas.microsoft.com/office/powerpoint/2010/main" val="3968348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be assigning MRP’s and timelines</a:t>
            </a:r>
            <a:endParaRPr lang="en-CA" dirty="0"/>
          </a:p>
        </p:txBody>
      </p:sp>
      <p:sp>
        <p:nvSpPr>
          <p:cNvPr id="4" name="Slide Number Placeholder 3"/>
          <p:cNvSpPr>
            <a:spLocks noGrp="1"/>
          </p:cNvSpPr>
          <p:nvPr>
            <p:ph type="sldNum" sz="quarter" idx="10"/>
          </p:nvPr>
        </p:nvSpPr>
        <p:spPr/>
        <p:txBody>
          <a:bodyPr/>
          <a:lstStyle/>
          <a:p>
            <a:fld id="{1C8926E5-0AD4-4DDF-BFF7-DA4E150AF1FD}" type="slidenum">
              <a:rPr lang="en-CA" smtClean="0"/>
              <a:t>8</a:t>
            </a:fld>
            <a:endParaRPr lang="en-CA"/>
          </a:p>
        </p:txBody>
      </p:sp>
    </p:spTree>
    <p:extLst>
      <p:ext uri="{BB962C8B-B14F-4D97-AF65-F5344CB8AC3E}">
        <p14:creationId xmlns:p14="http://schemas.microsoft.com/office/powerpoint/2010/main" val="237111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C8926E5-0AD4-4DDF-BFF7-DA4E150AF1FD}" type="slidenum">
              <a:rPr lang="en-CA" smtClean="0"/>
              <a:t>9</a:t>
            </a:fld>
            <a:endParaRPr lang="en-CA"/>
          </a:p>
        </p:txBody>
      </p:sp>
    </p:spTree>
    <p:extLst>
      <p:ext uri="{BB962C8B-B14F-4D97-AF65-F5344CB8AC3E}">
        <p14:creationId xmlns:p14="http://schemas.microsoft.com/office/powerpoint/2010/main" val="94290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revise as the</a:t>
            </a:r>
            <a:r>
              <a:rPr lang="en-US" baseline="0" dirty="0" smtClean="0"/>
              <a:t> teams use the new surge policy.</a:t>
            </a:r>
            <a:endParaRPr lang="en-CA" dirty="0"/>
          </a:p>
        </p:txBody>
      </p:sp>
      <p:sp>
        <p:nvSpPr>
          <p:cNvPr id="4" name="Slide Number Placeholder 3"/>
          <p:cNvSpPr>
            <a:spLocks noGrp="1"/>
          </p:cNvSpPr>
          <p:nvPr>
            <p:ph type="sldNum" sz="quarter" idx="10"/>
          </p:nvPr>
        </p:nvSpPr>
        <p:spPr/>
        <p:txBody>
          <a:bodyPr/>
          <a:lstStyle/>
          <a:p>
            <a:fld id="{1C8926E5-0AD4-4DDF-BFF7-DA4E150AF1FD}" type="slidenum">
              <a:rPr lang="en-CA" smtClean="0"/>
              <a:t>10</a:t>
            </a:fld>
            <a:endParaRPr lang="en-CA"/>
          </a:p>
        </p:txBody>
      </p:sp>
    </p:spTree>
    <p:extLst>
      <p:ext uri="{BB962C8B-B14F-4D97-AF65-F5344CB8AC3E}">
        <p14:creationId xmlns:p14="http://schemas.microsoft.com/office/powerpoint/2010/main" val="3358873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8968"/>
            <a:ext cx="9144000" cy="2172773"/>
          </a:xfrm>
        </p:spPr>
        <p:txBody>
          <a:bodyPr anchor="b"/>
          <a:lstStyle>
            <a:lvl1pPr algn="l">
              <a:defRPr sz="6000"/>
            </a:lvl1pPr>
          </a:lstStyle>
          <a:p>
            <a:r>
              <a:rPr lang="en-US" dirty="0" smtClean="0"/>
              <a:t>Click to edit Master title style</a:t>
            </a:r>
            <a:endParaRPr lang="en-CA" dirty="0"/>
          </a:p>
        </p:txBody>
      </p:sp>
      <p:sp>
        <p:nvSpPr>
          <p:cNvPr id="3" name="Subtitle 2"/>
          <p:cNvSpPr>
            <a:spLocks noGrp="1"/>
          </p:cNvSpPr>
          <p:nvPr>
            <p:ph type="subTitle" idx="1" hasCustomPrompt="1"/>
          </p:nvPr>
        </p:nvSpPr>
        <p:spPr>
          <a:xfrm>
            <a:off x="1524000" y="3888259"/>
            <a:ext cx="9144000" cy="1806146"/>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Presented to:</a:t>
            </a:r>
          </a:p>
          <a:p>
            <a:r>
              <a:rPr lang="en-US" dirty="0" smtClean="0"/>
              <a:t>Presented by:</a:t>
            </a:r>
          </a:p>
          <a:p>
            <a:r>
              <a:rPr lang="en-US" dirty="0" smtClean="0"/>
              <a:t>Date:</a:t>
            </a:r>
            <a:endParaRPr lang="en-CA" dirty="0"/>
          </a:p>
        </p:txBody>
      </p:sp>
      <p:sp>
        <p:nvSpPr>
          <p:cNvPr id="6" name="Slide Number Placeholder 5"/>
          <p:cNvSpPr>
            <a:spLocks noGrp="1"/>
          </p:cNvSpPr>
          <p:nvPr>
            <p:ph type="sldNum" sz="quarter" idx="12"/>
          </p:nvPr>
        </p:nvSpPr>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7702" y="275818"/>
            <a:ext cx="1256098" cy="766504"/>
          </a:xfrm>
          <a:prstGeom prst="rect">
            <a:avLst/>
          </a:prstGeom>
          <a:noFill/>
          <a:ln>
            <a:noFill/>
          </a:ln>
        </p:spPr>
      </p:pic>
    </p:spTree>
    <p:extLst>
      <p:ext uri="{BB962C8B-B14F-4D97-AF65-F5344CB8AC3E}">
        <p14:creationId xmlns:p14="http://schemas.microsoft.com/office/powerpoint/2010/main" val="10270765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7658"/>
            <a:ext cx="10515600" cy="1229970"/>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38200" y="2443463"/>
            <a:ext cx="10515600" cy="3817294"/>
          </a:xfrm>
        </p:spPr>
        <p:txBody>
          <a:bodyPr/>
          <a:lstStyle>
            <a:lvl2pPr>
              <a:defRPr>
                <a:solidFill>
                  <a:srgbClr val="CC006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a:xfrm>
            <a:off x="10775092" y="6356350"/>
            <a:ext cx="578708" cy="365125"/>
          </a:xfrm>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315406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315352"/>
            <a:ext cx="10515600" cy="827516"/>
          </a:xfrm>
        </p:spPr>
        <p:txBody>
          <a:bodyPr anchor="b">
            <a:normAutofit/>
          </a:bodyPr>
          <a:lstStyle>
            <a:lvl1pPr>
              <a:defRPr sz="4400"/>
            </a:lvl1pPr>
          </a:lstStyle>
          <a:p>
            <a:r>
              <a:rPr lang="en-US" dirty="0" smtClean="0"/>
              <a:t>Click to edit Master title style</a:t>
            </a:r>
            <a:endParaRPr lang="en-CA" dirty="0"/>
          </a:p>
        </p:txBody>
      </p:sp>
      <p:sp>
        <p:nvSpPr>
          <p:cNvPr id="3" name="Text Placeholder 2"/>
          <p:cNvSpPr>
            <a:spLocks noGrp="1"/>
          </p:cNvSpPr>
          <p:nvPr>
            <p:ph type="body" idx="1"/>
          </p:nvPr>
        </p:nvSpPr>
        <p:spPr>
          <a:xfrm>
            <a:off x="838200" y="2427932"/>
            <a:ext cx="10515600" cy="3643354"/>
          </a:xfrm>
        </p:spPr>
        <p:txBody>
          <a:bodyPr/>
          <a:lstStyle>
            <a:lvl1pPr marL="0" indent="0">
              <a:buNone/>
              <a:defRPr sz="2400">
                <a:solidFill>
                  <a:schemeClr val="accent4">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a:xfrm>
            <a:off x="10635048" y="6356350"/>
            <a:ext cx="718751" cy="365125"/>
          </a:xfrm>
        </p:spPr>
        <p:txBody>
          <a:bodyPr/>
          <a:lstStyle/>
          <a:p>
            <a:fld id="{37B16BFB-EC1D-4001-8105-3C20A3B80078}" type="slidenum">
              <a:rPr lang="en-CA" smtClean="0"/>
              <a:t>‹#›</a:t>
            </a:fld>
            <a:endParaRPr lang="en-CA"/>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0982602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117642"/>
            <a:ext cx="10515600" cy="961619"/>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838200" y="2215977"/>
            <a:ext cx="5181600" cy="4053018"/>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2215977"/>
            <a:ext cx="5181600" cy="4053018"/>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a:xfrm>
            <a:off x="10742140" y="6356350"/>
            <a:ext cx="611659" cy="365125"/>
          </a:xfrm>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6675984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059421"/>
            <a:ext cx="10515600" cy="895264"/>
          </a:xfrm>
        </p:spPr>
        <p:txBody>
          <a:bodyPr/>
          <a:lstStyle/>
          <a:p>
            <a:r>
              <a:rPr lang="en-US" dirty="0" smtClean="0"/>
              <a:t>Click to edit Master title style</a:t>
            </a:r>
            <a:endParaRPr lang="en-CA" dirty="0"/>
          </a:p>
        </p:txBody>
      </p:sp>
      <p:sp>
        <p:nvSpPr>
          <p:cNvPr id="4" name="Content Placeholder 3"/>
          <p:cNvSpPr>
            <a:spLocks noGrp="1"/>
          </p:cNvSpPr>
          <p:nvPr>
            <p:ph sz="half" idx="2"/>
          </p:nvPr>
        </p:nvSpPr>
        <p:spPr>
          <a:xfrm>
            <a:off x="839788" y="2133601"/>
            <a:ext cx="5157787" cy="4168344"/>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Content Placeholder 5"/>
          <p:cNvSpPr>
            <a:spLocks noGrp="1"/>
          </p:cNvSpPr>
          <p:nvPr>
            <p:ph sz="quarter" idx="4"/>
          </p:nvPr>
        </p:nvSpPr>
        <p:spPr>
          <a:xfrm>
            <a:off x="6172200" y="2133600"/>
            <a:ext cx="5183188" cy="4168345"/>
          </a:xfrm>
        </p:spPr>
        <p:txBody>
          <a:bodyPr/>
          <a:lstStyle>
            <a:lvl2pPr>
              <a:defRPr>
                <a:solidFill>
                  <a:schemeClr val="accent6"/>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a:xfrm>
            <a:off x="10659762" y="6389301"/>
            <a:ext cx="695626" cy="365125"/>
          </a:xfrm>
        </p:spPr>
        <p:txBody>
          <a:bodyPr/>
          <a:lstStyle/>
          <a:p>
            <a:fld id="{37B16BFB-EC1D-4001-8105-3C20A3B80078}" type="slidenum">
              <a:rPr lang="en-CA" smtClean="0"/>
              <a:t>‹#›</a:t>
            </a:fld>
            <a:endParaRPr lang="en-CA"/>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8185709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322"/>
            <a:ext cx="10515600" cy="955589"/>
          </a:xfrm>
        </p:spPr>
        <p:txBody>
          <a:bodyPr/>
          <a:lstStyle/>
          <a:p>
            <a:r>
              <a:rPr lang="en-US" dirty="0" smtClean="0"/>
              <a:t>Click to edit Master title style</a:t>
            </a:r>
            <a:endParaRPr lang="en-CA" dirty="0"/>
          </a:p>
        </p:txBody>
      </p:sp>
      <p:sp>
        <p:nvSpPr>
          <p:cNvPr id="5" name="Slide Number Placeholder 4"/>
          <p:cNvSpPr>
            <a:spLocks noGrp="1"/>
          </p:cNvSpPr>
          <p:nvPr>
            <p:ph type="sldNum" sz="quarter" idx="12"/>
          </p:nvPr>
        </p:nvSpPr>
        <p:spPr/>
        <p:txBody>
          <a:bodyPr/>
          <a:lstStyle/>
          <a:p>
            <a:fld id="{37B16BFB-EC1D-4001-8105-3C20A3B80078}" type="slidenum">
              <a:rPr lang="en-CA" smtClean="0"/>
              <a:t>‹#›</a:t>
            </a:fld>
            <a:endParaRPr lang="en-CA"/>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7" name="Picture 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33531708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16BFB-EC1D-4001-8105-3C20A3B80078}" type="slidenum">
              <a:rPr lang="en-CA" smtClean="0"/>
              <a:t>‹#›</a:t>
            </a:fld>
            <a:endParaRPr lang="en-CA"/>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6" name="Picture 5"/>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915403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36821"/>
            <a:ext cx="3932237" cy="920578"/>
          </a:xfrm>
        </p:spPr>
        <p:txBody>
          <a:bodyPr anchor="b"/>
          <a:lstStyle>
            <a:lvl1pPr>
              <a:defRPr sz="3200"/>
            </a:lvl1pPr>
          </a:lstStyle>
          <a:p>
            <a:r>
              <a:rPr lang="en-US" dirty="0" smtClean="0"/>
              <a:t>Click to edit Master title style</a:t>
            </a:r>
            <a:endParaRPr lang="en-CA" dirty="0"/>
          </a:p>
        </p:txBody>
      </p:sp>
      <p:sp>
        <p:nvSpPr>
          <p:cNvPr id="3" name="Content Placeholder 2"/>
          <p:cNvSpPr>
            <a:spLocks noGrp="1"/>
          </p:cNvSpPr>
          <p:nvPr>
            <p:ph idx="1"/>
          </p:nvPr>
        </p:nvSpPr>
        <p:spPr>
          <a:xfrm>
            <a:off x="5183188" y="1136821"/>
            <a:ext cx="6172200" cy="5132173"/>
          </a:xfrm>
        </p:spPr>
        <p:txBody>
          <a:bodyPr/>
          <a:lstStyle>
            <a:lvl1pPr>
              <a:defRPr sz="3200"/>
            </a:lvl1pPr>
            <a:lvl2pPr>
              <a:defRPr sz="2800">
                <a:solidFill>
                  <a:schemeClr val="accent6"/>
                </a:solidFill>
              </a:defRPr>
            </a:lvl2pPr>
            <a:lvl3pPr>
              <a:defRPr sz="24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839788" y="2057399"/>
            <a:ext cx="3932237" cy="42115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11754506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095632"/>
            <a:ext cx="3932237" cy="961768"/>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1095631"/>
            <a:ext cx="6172200" cy="5156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41951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37B16BFB-EC1D-4001-8105-3C20A3B80078}" type="slidenum">
              <a:rPr lang="en-CA" smtClean="0"/>
              <a:t>‹#›</a:t>
            </a:fld>
            <a:endParaRPr lang="en-CA"/>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05499" y="346076"/>
            <a:ext cx="2535409" cy="625989"/>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8974" y="263784"/>
            <a:ext cx="1256098" cy="766504"/>
          </a:xfrm>
          <a:prstGeom prst="rect">
            <a:avLst/>
          </a:prstGeom>
          <a:noFill/>
          <a:ln>
            <a:noFill/>
          </a:ln>
        </p:spPr>
      </p:pic>
    </p:spTree>
    <p:extLst>
      <p:ext uri="{BB962C8B-B14F-4D97-AF65-F5344CB8AC3E}">
        <p14:creationId xmlns:p14="http://schemas.microsoft.com/office/powerpoint/2010/main" val="24050027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81DAE-3F12-4B6C-8376-AAE3825C0435}" type="datetimeFigureOut">
              <a:rPr lang="en-CA" smtClean="0"/>
              <a:t>2023-10-23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16BFB-EC1D-4001-8105-3C20A3B80078}" type="slidenum">
              <a:rPr lang="en-CA" smtClean="0"/>
              <a:t>‹#›</a:t>
            </a:fld>
            <a:endParaRPr lang="en-CA"/>
          </a:p>
        </p:txBody>
      </p:sp>
    </p:spTree>
    <p:extLst>
      <p:ext uri="{BB962C8B-B14F-4D97-AF65-F5344CB8AC3E}">
        <p14:creationId xmlns:p14="http://schemas.microsoft.com/office/powerpoint/2010/main" val="365666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634" y="1040159"/>
            <a:ext cx="9144000" cy="2172773"/>
          </a:xfrm>
        </p:spPr>
        <p:txBody>
          <a:bodyPr/>
          <a:lstStyle/>
          <a:p>
            <a:r>
              <a:rPr lang="en-US" dirty="0" smtClean="0"/>
              <a:t>Flow Project: Update</a:t>
            </a:r>
            <a:endParaRPr lang="en-CA" dirty="0"/>
          </a:p>
        </p:txBody>
      </p:sp>
      <p:sp>
        <p:nvSpPr>
          <p:cNvPr id="3" name="Subtitle 2"/>
          <p:cNvSpPr>
            <a:spLocks noGrp="1"/>
          </p:cNvSpPr>
          <p:nvPr>
            <p:ph type="subTitle" idx="1"/>
          </p:nvPr>
        </p:nvSpPr>
        <p:spPr/>
        <p:txBody>
          <a:bodyPr/>
          <a:lstStyle/>
          <a:p>
            <a:r>
              <a:rPr lang="en-US" dirty="0" smtClean="0"/>
              <a:t>Presented To: Medical Staff</a:t>
            </a:r>
          </a:p>
          <a:p>
            <a:r>
              <a:rPr lang="en-US" dirty="0" smtClean="0"/>
              <a:t>Presented By: Brian Smith, VP Patient Care</a:t>
            </a:r>
            <a:endParaRPr lang="en-CA" dirty="0"/>
          </a:p>
        </p:txBody>
      </p:sp>
    </p:spTree>
    <p:extLst>
      <p:ext uri="{BB962C8B-B14F-4D97-AF65-F5344CB8AC3E}">
        <p14:creationId xmlns:p14="http://schemas.microsoft.com/office/powerpoint/2010/main" val="1085272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946"/>
            <a:ext cx="10515600" cy="1229970"/>
          </a:xfrm>
        </p:spPr>
        <p:txBody>
          <a:bodyPr>
            <a:normAutofit fontScale="90000"/>
          </a:bodyPr>
          <a:lstStyle/>
          <a:p>
            <a:r>
              <a:rPr lang="en-US" dirty="0" smtClean="0"/>
              <a:t>Revised Surge Policy: (living document)</a:t>
            </a:r>
            <a:endParaRPr lang="en-CA" dirty="0"/>
          </a:p>
        </p:txBody>
      </p:sp>
      <p:sp>
        <p:nvSpPr>
          <p:cNvPr id="3" name="Content Placeholder 2"/>
          <p:cNvSpPr>
            <a:spLocks noGrp="1"/>
          </p:cNvSpPr>
          <p:nvPr>
            <p:ph idx="1"/>
          </p:nvPr>
        </p:nvSpPr>
        <p:spPr>
          <a:xfrm>
            <a:off x="838200" y="2029522"/>
            <a:ext cx="10515600" cy="4672361"/>
          </a:xfrm>
        </p:spPr>
        <p:txBody>
          <a:bodyPr>
            <a:normAutofit/>
          </a:bodyPr>
          <a:lstStyle/>
          <a:p>
            <a:pPr marL="0" indent="0">
              <a:buNone/>
            </a:pPr>
            <a:endParaRPr lang="en-CA" dirty="0"/>
          </a:p>
          <a:p>
            <a:endParaRPr lang="en-CA" dirty="0"/>
          </a:p>
        </p:txBody>
      </p:sp>
      <p:pic>
        <p:nvPicPr>
          <p:cNvPr id="4" name="Picture 3"/>
          <p:cNvPicPr>
            <a:picLocks noChangeAspect="1"/>
          </p:cNvPicPr>
          <p:nvPr/>
        </p:nvPicPr>
        <p:blipFill rotWithShape="1">
          <a:blip r:embed="rId3"/>
          <a:srcRect l="75914" t="45134" r="9719" b="45415"/>
          <a:stretch/>
        </p:blipFill>
        <p:spPr>
          <a:xfrm>
            <a:off x="1903895" y="1543385"/>
            <a:ext cx="7882359" cy="972273"/>
          </a:xfrm>
          <a:prstGeom prst="rect">
            <a:avLst/>
          </a:prstGeom>
        </p:spPr>
      </p:pic>
      <p:pic>
        <p:nvPicPr>
          <p:cNvPr id="5" name="Picture 4"/>
          <p:cNvPicPr>
            <a:picLocks noChangeAspect="1"/>
          </p:cNvPicPr>
          <p:nvPr/>
        </p:nvPicPr>
        <p:blipFill rotWithShape="1">
          <a:blip r:embed="rId4"/>
          <a:srcRect l="75977" t="22291" r="9909" b="40689"/>
          <a:stretch/>
        </p:blipFill>
        <p:spPr>
          <a:xfrm>
            <a:off x="1983435" y="2505746"/>
            <a:ext cx="7723277" cy="3719911"/>
          </a:xfrm>
          <a:prstGeom prst="rect">
            <a:avLst/>
          </a:prstGeom>
        </p:spPr>
      </p:pic>
    </p:spTree>
    <p:extLst>
      <p:ext uri="{BB962C8B-B14F-4D97-AF65-F5344CB8AC3E}">
        <p14:creationId xmlns:p14="http://schemas.microsoft.com/office/powerpoint/2010/main" val="353276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899" y="7518653"/>
            <a:ext cx="6940131" cy="2100728"/>
          </a:xfrm>
        </p:spPr>
        <p:txBody>
          <a:bodyPr/>
          <a:lstStyle/>
          <a:p>
            <a:pPr marL="0" indent="0">
              <a:buNone/>
            </a:pPr>
            <a:endParaRPr lang="en-CA" dirty="0"/>
          </a:p>
          <a:p>
            <a:endParaRPr lang="en-CA" dirty="0"/>
          </a:p>
        </p:txBody>
      </p:sp>
      <p:pic>
        <p:nvPicPr>
          <p:cNvPr id="1026" name="Picture 2" descr="Top 3 Questions About Small Business Blogging - Thry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902" y="1956672"/>
            <a:ext cx="5330825" cy="355178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58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Milestones:</a:t>
            </a:r>
            <a:endParaRPr lang="en-CA" dirty="0"/>
          </a:p>
        </p:txBody>
      </p:sp>
      <p:graphicFrame>
        <p:nvGraphicFramePr>
          <p:cNvPr id="4" name="Diagram 3"/>
          <p:cNvGraphicFramePr/>
          <p:nvPr>
            <p:extLst/>
          </p:nvPr>
        </p:nvGraphicFramePr>
        <p:xfrm>
          <a:off x="1630556" y="2120554"/>
          <a:ext cx="8128000" cy="3694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p Arrow 6"/>
          <p:cNvSpPr/>
          <p:nvPr/>
        </p:nvSpPr>
        <p:spPr>
          <a:xfrm>
            <a:off x="7534428" y="4945629"/>
            <a:ext cx="446049" cy="173959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4442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CA" dirty="0"/>
          </a:p>
        </p:txBody>
      </p:sp>
      <p:sp>
        <p:nvSpPr>
          <p:cNvPr id="3" name="Content Placeholder 2"/>
          <p:cNvSpPr>
            <a:spLocks noGrp="1"/>
          </p:cNvSpPr>
          <p:nvPr>
            <p:ph idx="1"/>
          </p:nvPr>
        </p:nvSpPr>
        <p:spPr/>
        <p:txBody>
          <a:bodyPr/>
          <a:lstStyle/>
          <a:p>
            <a:r>
              <a:rPr lang="en-US" dirty="0"/>
              <a:t>There is a lack of flow throughout the organization that is resulting in inadequate Emergency Department (“ED”) resources and this negatively impacts the provision of high quality patient care in the ED.  </a:t>
            </a:r>
            <a:endParaRPr lang="en-US" dirty="0" smtClean="0"/>
          </a:p>
          <a:p>
            <a:r>
              <a:rPr lang="en-US" dirty="0" smtClean="0"/>
              <a:t>The </a:t>
            </a:r>
            <a:r>
              <a:rPr lang="en-US" dirty="0"/>
              <a:t>lack of flow limits the timely access to beds for the acutely ill patients. Further, there are long wait times for patients admitted who require an inpatient bed and there is an overall dissatisfaction amongst staff, physicians and patients/families as a result of poor patient flow.</a:t>
            </a:r>
            <a:endParaRPr lang="en-CA" dirty="0"/>
          </a:p>
          <a:p>
            <a:endParaRPr lang="en-CA" dirty="0"/>
          </a:p>
        </p:txBody>
      </p:sp>
    </p:spTree>
    <p:extLst>
      <p:ext uri="{BB962C8B-B14F-4D97-AF65-F5344CB8AC3E}">
        <p14:creationId xmlns:p14="http://schemas.microsoft.com/office/powerpoint/2010/main" val="252076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63" y="710555"/>
            <a:ext cx="10515600" cy="1229970"/>
          </a:xfrm>
        </p:spPr>
        <p:txBody>
          <a:bodyPr/>
          <a:lstStyle/>
          <a:p>
            <a:r>
              <a:rPr lang="en-US" dirty="0" smtClean="0"/>
              <a:t>Overview:</a:t>
            </a:r>
            <a:endParaRPr lang="en-CA" dirty="0"/>
          </a:p>
        </p:txBody>
      </p:sp>
      <p:sp>
        <p:nvSpPr>
          <p:cNvPr id="3" name="Content Placeholder 2"/>
          <p:cNvSpPr>
            <a:spLocks noGrp="1"/>
          </p:cNvSpPr>
          <p:nvPr>
            <p:ph idx="1"/>
          </p:nvPr>
        </p:nvSpPr>
        <p:spPr>
          <a:xfrm>
            <a:off x="616363" y="1566937"/>
            <a:ext cx="10515600" cy="3817294"/>
          </a:xfrm>
        </p:spPr>
        <p:txBody>
          <a:bodyPr/>
          <a:lstStyle/>
          <a:p>
            <a:r>
              <a:rPr lang="en-US" dirty="0" smtClean="0"/>
              <a:t>Multidisciplinary meeting was kicked-off December 2022</a:t>
            </a:r>
          </a:p>
          <a:p>
            <a:r>
              <a:rPr lang="en-US" dirty="0" smtClean="0"/>
              <a:t>Membership – Unit Manager, ED Physician, Hospitalist, Family Medicine, Nurses, Flow, CNE, PFAC</a:t>
            </a:r>
          </a:p>
          <a:p>
            <a:r>
              <a:rPr lang="en-US" dirty="0" smtClean="0"/>
              <a:t>A validated tool was used to work through the problem</a:t>
            </a:r>
          </a:p>
          <a:p>
            <a:endParaRPr lang="en-CA" dirty="0"/>
          </a:p>
        </p:txBody>
      </p:sp>
      <p:pic>
        <p:nvPicPr>
          <p:cNvPr id="4" name="Picture 3"/>
          <p:cNvPicPr>
            <a:picLocks noChangeAspect="1"/>
          </p:cNvPicPr>
          <p:nvPr/>
        </p:nvPicPr>
        <p:blipFill rotWithShape="1">
          <a:blip r:embed="rId2"/>
          <a:srcRect l="73225" t="21395" r="6843" b="10876"/>
          <a:stretch/>
        </p:blipFill>
        <p:spPr>
          <a:xfrm>
            <a:off x="1051469" y="3542369"/>
            <a:ext cx="4683820" cy="2984191"/>
          </a:xfrm>
          <a:prstGeom prst="rect">
            <a:avLst/>
          </a:prstGeom>
        </p:spPr>
      </p:pic>
    </p:spTree>
    <p:extLst>
      <p:ext uri="{BB962C8B-B14F-4D97-AF65-F5344CB8AC3E}">
        <p14:creationId xmlns:p14="http://schemas.microsoft.com/office/powerpoint/2010/main" val="284538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CA" dirty="0"/>
          </a:p>
        </p:txBody>
      </p:sp>
      <p:sp>
        <p:nvSpPr>
          <p:cNvPr id="3" name="Content Placeholder 2"/>
          <p:cNvSpPr>
            <a:spLocks noGrp="1"/>
          </p:cNvSpPr>
          <p:nvPr>
            <p:ph idx="1"/>
          </p:nvPr>
        </p:nvSpPr>
        <p:spPr/>
        <p:txBody>
          <a:bodyPr/>
          <a:lstStyle/>
          <a:p>
            <a:r>
              <a:rPr lang="en-US" dirty="0" smtClean="0"/>
              <a:t>Together the committee determined the problem</a:t>
            </a:r>
          </a:p>
          <a:p>
            <a:r>
              <a:rPr lang="en-US" dirty="0" smtClean="0"/>
              <a:t>The problem was unpackaged further whereby the “background” and the “current state” was analyzed</a:t>
            </a:r>
          </a:p>
          <a:p>
            <a:r>
              <a:rPr lang="en-US" dirty="0" smtClean="0"/>
              <a:t>Using a root cause analysis approach – several issues started to emerge</a:t>
            </a:r>
          </a:p>
          <a:p>
            <a:endParaRPr lang="en-CA" dirty="0"/>
          </a:p>
          <a:p>
            <a:endParaRPr lang="en-CA" dirty="0"/>
          </a:p>
        </p:txBody>
      </p:sp>
    </p:spTree>
    <p:extLst>
      <p:ext uri="{BB962C8B-B14F-4D97-AF65-F5344CB8AC3E}">
        <p14:creationId xmlns:p14="http://schemas.microsoft.com/office/powerpoint/2010/main" val="394057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Cause Analysis:</a:t>
            </a:r>
            <a:endParaRPr lang="en-CA" dirty="0"/>
          </a:p>
        </p:txBody>
      </p:sp>
      <p:sp>
        <p:nvSpPr>
          <p:cNvPr id="3" name="Content Placeholder 2"/>
          <p:cNvSpPr>
            <a:spLocks noGrp="1"/>
          </p:cNvSpPr>
          <p:nvPr>
            <p:ph idx="1"/>
          </p:nvPr>
        </p:nvSpPr>
        <p:spPr/>
        <p:txBody>
          <a:bodyPr/>
          <a:lstStyle/>
          <a:p>
            <a:r>
              <a:rPr lang="en-US" dirty="0" smtClean="0"/>
              <a:t>Equipment – 5 opportunities</a:t>
            </a:r>
          </a:p>
          <a:p>
            <a:r>
              <a:rPr lang="en-US" dirty="0" smtClean="0"/>
              <a:t>Process/Procedure – 17 opportunities</a:t>
            </a:r>
          </a:p>
          <a:p>
            <a:r>
              <a:rPr lang="en-US" dirty="0" smtClean="0"/>
              <a:t>Patients – 4 opportunities</a:t>
            </a:r>
          </a:p>
          <a:p>
            <a:r>
              <a:rPr lang="en-US" dirty="0" smtClean="0"/>
              <a:t>Provider/Staff – 4 opportunities</a:t>
            </a:r>
          </a:p>
          <a:p>
            <a:endParaRPr lang="en-CA" dirty="0"/>
          </a:p>
          <a:p>
            <a:endParaRPr lang="en-CA" dirty="0"/>
          </a:p>
        </p:txBody>
      </p:sp>
    </p:spTree>
    <p:extLst>
      <p:ext uri="{BB962C8B-B14F-4D97-AF65-F5344CB8AC3E}">
        <p14:creationId xmlns:p14="http://schemas.microsoft.com/office/powerpoint/2010/main" val="329430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CA" dirty="0"/>
          </a:p>
        </p:txBody>
      </p:sp>
      <p:sp>
        <p:nvSpPr>
          <p:cNvPr id="3" name="Content Placeholder 2"/>
          <p:cNvSpPr>
            <a:spLocks noGrp="1"/>
          </p:cNvSpPr>
          <p:nvPr>
            <p:ph idx="1"/>
          </p:nvPr>
        </p:nvSpPr>
        <p:spPr/>
        <p:txBody>
          <a:bodyPr/>
          <a:lstStyle/>
          <a:p>
            <a:r>
              <a:rPr lang="en-US" dirty="0" smtClean="0"/>
              <a:t>Each opportunity was identified as being high/low probability to help improve Flow and easy/hard to achieve</a:t>
            </a:r>
          </a:p>
          <a:p>
            <a:r>
              <a:rPr lang="en-US" dirty="0" smtClean="0"/>
              <a:t>A total of 13 Opportunities are being worked on</a:t>
            </a:r>
          </a:p>
          <a:p>
            <a:r>
              <a:rPr lang="en-US" dirty="0" smtClean="0"/>
              <a:t>MRP’s are being assigned to each 13 opportunities</a:t>
            </a:r>
          </a:p>
          <a:p>
            <a:pPr marL="0" indent="0">
              <a:buNone/>
            </a:pPr>
            <a:endParaRPr lang="en-US" dirty="0" smtClean="0"/>
          </a:p>
          <a:p>
            <a:endParaRPr lang="en-CA" dirty="0"/>
          </a:p>
          <a:p>
            <a:endParaRPr lang="en-CA" dirty="0"/>
          </a:p>
        </p:txBody>
      </p:sp>
    </p:spTree>
    <p:extLst>
      <p:ext uri="{BB962C8B-B14F-4D97-AF65-F5344CB8AC3E}">
        <p14:creationId xmlns:p14="http://schemas.microsoft.com/office/powerpoint/2010/main" val="658627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Opportunities:</a:t>
            </a:r>
            <a:endParaRPr lang="en-CA" dirty="0"/>
          </a:p>
        </p:txBody>
      </p:sp>
      <p:sp>
        <p:nvSpPr>
          <p:cNvPr id="3" name="Content Placeholder 2"/>
          <p:cNvSpPr>
            <a:spLocks noGrp="1"/>
          </p:cNvSpPr>
          <p:nvPr>
            <p:ph idx="1"/>
          </p:nvPr>
        </p:nvSpPr>
        <p:spPr/>
        <p:txBody>
          <a:bodyPr/>
          <a:lstStyle/>
          <a:p>
            <a:pPr marL="514350" indent="-514350">
              <a:buAutoNum type="arabicPeriod"/>
            </a:pPr>
            <a:r>
              <a:rPr lang="en-US" dirty="0" smtClean="0"/>
              <a:t>Standardize the notification of families prior to discharge</a:t>
            </a:r>
          </a:p>
          <a:p>
            <a:pPr marL="514350" indent="-514350">
              <a:buAutoNum type="arabicPeriod"/>
            </a:pPr>
            <a:r>
              <a:rPr lang="en-US" dirty="0" smtClean="0"/>
              <a:t>Revision of the Corporate Surge Plan</a:t>
            </a:r>
          </a:p>
          <a:p>
            <a:pPr marL="514350" indent="-514350">
              <a:buAutoNum type="arabicPeriod"/>
            </a:pPr>
            <a:r>
              <a:rPr lang="en-US" dirty="0" smtClean="0"/>
              <a:t>Improve transitions and target transfers to 1 hour</a:t>
            </a:r>
          </a:p>
          <a:p>
            <a:pPr marL="514350" indent="-514350">
              <a:buAutoNum type="arabicPeriod"/>
            </a:pPr>
            <a:r>
              <a:rPr lang="en-US" dirty="0" smtClean="0"/>
              <a:t>Improve access to post-discharge follow-up appointments</a:t>
            </a:r>
          </a:p>
          <a:p>
            <a:pPr marL="514350" indent="-514350">
              <a:buAutoNum type="arabicPeriod"/>
            </a:pPr>
            <a:r>
              <a:rPr lang="en-US" dirty="0" smtClean="0"/>
              <a:t>Improve communication for bed turnover</a:t>
            </a:r>
            <a:endParaRPr lang="en-CA" dirty="0"/>
          </a:p>
          <a:p>
            <a:endParaRPr lang="en-CA" dirty="0"/>
          </a:p>
        </p:txBody>
      </p:sp>
    </p:spTree>
    <p:extLst>
      <p:ext uri="{BB962C8B-B14F-4D97-AF65-F5344CB8AC3E}">
        <p14:creationId xmlns:p14="http://schemas.microsoft.com/office/powerpoint/2010/main" val="3254188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Surge Policy:</a:t>
            </a:r>
            <a:endParaRPr lang="en-CA" dirty="0"/>
          </a:p>
        </p:txBody>
      </p:sp>
      <p:sp>
        <p:nvSpPr>
          <p:cNvPr id="3" name="Content Placeholder 2"/>
          <p:cNvSpPr>
            <a:spLocks noGrp="1"/>
          </p:cNvSpPr>
          <p:nvPr>
            <p:ph idx="1"/>
          </p:nvPr>
        </p:nvSpPr>
        <p:spPr>
          <a:xfrm>
            <a:off x="838200" y="2029522"/>
            <a:ext cx="10515600" cy="4672361"/>
          </a:xfrm>
        </p:spPr>
        <p:txBody>
          <a:bodyPr>
            <a:normAutofit/>
          </a:bodyPr>
          <a:lstStyle/>
          <a:p>
            <a:pPr lvl="0"/>
            <a:r>
              <a:rPr lang="en-US" b="1" dirty="0"/>
              <a:t>Escalation Levels: </a:t>
            </a:r>
            <a:r>
              <a:rPr lang="en-US" dirty="0"/>
              <a:t>Escalation levels are based on hospital occupancy:</a:t>
            </a:r>
            <a:endParaRPr lang="en-CA" dirty="0"/>
          </a:p>
          <a:p>
            <a:r>
              <a:rPr lang="en-US" b="1" dirty="0"/>
              <a:t>Level </a:t>
            </a:r>
            <a:r>
              <a:rPr lang="en-US" b="1" dirty="0" smtClean="0"/>
              <a:t>1: </a:t>
            </a:r>
            <a:r>
              <a:rPr lang="en-US" dirty="0"/>
              <a:t>(Desired State): Hospital Occupancy ≤90% </a:t>
            </a:r>
            <a:endParaRPr lang="en-CA" dirty="0"/>
          </a:p>
          <a:p>
            <a:r>
              <a:rPr lang="en-US" b="1" dirty="0"/>
              <a:t>Level 2: </a:t>
            </a:r>
            <a:r>
              <a:rPr lang="en-US" dirty="0">
                <a:solidFill>
                  <a:srgbClr val="00B050"/>
                </a:solidFill>
              </a:rPr>
              <a:t>Hospital Occupancy 91-99%</a:t>
            </a:r>
            <a:endParaRPr lang="en-CA" dirty="0">
              <a:solidFill>
                <a:srgbClr val="00B050"/>
              </a:solidFill>
            </a:endParaRPr>
          </a:p>
          <a:p>
            <a:r>
              <a:rPr lang="en-US" b="1" dirty="0"/>
              <a:t>Level 3: </a:t>
            </a:r>
            <a:r>
              <a:rPr lang="en-US" dirty="0">
                <a:solidFill>
                  <a:srgbClr val="FFC000"/>
                </a:solidFill>
              </a:rPr>
              <a:t>Hospital Occupancy 100-106% </a:t>
            </a:r>
            <a:endParaRPr lang="en-CA" dirty="0">
              <a:solidFill>
                <a:srgbClr val="FFC000"/>
              </a:solidFill>
            </a:endParaRPr>
          </a:p>
          <a:p>
            <a:r>
              <a:rPr lang="en-US" b="1" dirty="0"/>
              <a:t>Level 4: </a:t>
            </a:r>
            <a:r>
              <a:rPr lang="en-US" dirty="0">
                <a:solidFill>
                  <a:srgbClr val="C00000"/>
                </a:solidFill>
              </a:rPr>
              <a:t>Hospital Occupancy ≥107%</a:t>
            </a:r>
            <a:endParaRPr lang="en-CA" dirty="0">
              <a:solidFill>
                <a:srgbClr val="C00000"/>
              </a:solidFill>
            </a:endParaRPr>
          </a:p>
          <a:p>
            <a:r>
              <a:rPr lang="en-US" dirty="0"/>
              <a:t>As escalation levels increase, plans are in place to open unconventional space in specific areas of the hospital as part of the surge plan.</a:t>
            </a:r>
            <a:endParaRPr lang="en-CA" dirty="0"/>
          </a:p>
          <a:p>
            <a:pPr marL="0" indent="0">
              <a:buNone/>
            </a:pPr>
            <a:endParaRPr lang="en-CA" dirty="0"/>
          </a:p>
          <a:p>
            <a:endParaRPr lang="en-CA" dirty="0"/>
          </a:p>
        </p:txBody>
      </p:sp>
    </p:spTree>
    <p:extLst>
      <p:ext uri="{BB962C8B-B14F-4D97-AF65-F5344CB8AC3E}">
        <p14:creationId xmlns:p14="http://schemas.microsoft.com/office/powerpoint/2010/main" val="3642463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545"/>
      </a:dk2>
      <a:lt2>
        <a:srgbClr val="CEDBE6"/>
      </a:lt2>
      <a:accent1>
        <a:srgbClr val="008080"/>
      </a:accent1>
      <a:accent2>
        <a:srgbClr val="009999"/>
      </a:accent2>
      <a:accent3>
        <a:srgbClr val="75BDA7"/>
      </a:accent3>
      <a:accent4>
        <a:srgbClr val="7A8C8E"/>
      </a:accent4>
      <a:accent5>
        <a:srgbClr val="84ACB6"/>
      </a:accent5>
      <a:accent6>
        <a:srgbClr val="CC0066"/>
      </a:accent6>
      <a:hlink>
        <a:srgbClr val="0070C0"/>
      </a:hlink>
      <a:folHlink>
        <a:srgbClr val="0070C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TotalTime>
  <Words>390</Words>
  <Application>Microsoft Office PowerPoint</Application>
  <PresentationFormat>Widescreen</PresentationFormat>
  <Paragraphs>48</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Flow Project: Update</vt:lpstr>
      <vt:lpstr>Milestones:</vt:lpstr>
      <vt:lpstr>Problem Statement:</vt:lpstr>
      <vt:lpstr>Overview:</vt:lpstr>
      <vt:lpstr>Problem Statement:</vt:lpstr>
      <vt:lpstr>Root Cause Analysis:</vt:lpstr>
      <vt:lpstr>Current Status:</vt:lpstr>
      <vt:lpstr>Sample of Opportunities:</vt:lpstr>
      <vt:lpstr>Revised Surge Policy:</vt:lpstr>
      <vt:lpstr>Revised Surge Policy: (living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Kelly</dc:creator>
  <cp:lastModifiedBy>Brian Smith</cp:lastModifiedBy>
  <cp:revision>17</cp:revision>
  <dcterms:created xsi:type="dcterms:W3CDTF">2023-02-15T15:35:11Z</dcterms:created>
  <dcterms:modified xsi:type="dcterms:W3CDTF">2023-10-23T13:24:16Z</dcterms:modified>
</cp:coreProperties>
</file>